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2" r:id="rId1"/>
  </p:sldMasterIdLst>
  <p:notesMasterIdLst>
    <p:notesMasterId r:id="rId49"/>
  </p:notesMasterIdLst>
  <p:sldIdLst>
    <p:sldId id="256" r:id="rId2"/>
    <p:sldId id="258" r:id="rId3"/>
    <p:sldId id="305" r:id="rId4"/>
    <p:sldId id="306" r:id="rId5"/>
    <p:sldId id="261" r:id="rId6"/>
    <p:sldId id="297" r:id="rId7"/>
    <p:sldId id="307" r:id="rId8"/>
    <p:sldId id="321" r:id="rId9"/>
    <p:sldId id="299" r:id="rId10"/>
    <p:sldId id="308" r:id="rId11"/>
    <p:sldId id="309" r:id="rId12"/>
    <p:sldId id="301" r:id="rId13"/>
    <p:sldId id="312" r:id="rId14"/>
    <p:sldId id="313" r:id="rId15"/>
    <p:sldId id="314" r:id="rId16"/>
    <p:sldId id="315" r:id="rId17"/>
    <p:sldId id="317" r:id="rId18"/>
    <p:sldId id="319" r:id="rId19"/>
    <p:sldId id="326" r:id="rId20"/>
    <p:sldId id="320" r:id="rId21"/>
    <p:sldId id="323" r:id="rId22"/>
    <p:sldId id="324" r:id="rId23"/>
    <p:sldId id="350" r:id="rId24"/>
    <p:sldId id="352" r:id="rId25"/>
    <p:sldId id="354" r:id="rId26"/>
    <p:sldId id="348" r:id="rId27"/>
    <p:sldId id="349" r:id="rId28"/>
    <p:sldId id="327" r:id="rId29"/>
    <p:sldId id="332" r:id="rId30"/>
    <p:sldId id="356" r:id="rId31"/>
    <p:sldId id="355" r:id="rId32"/>
    <p:sldId id="333" r:id="rId33"/>
    <p:sldId id="334" r:id="rId34"/>
    <p:sldId id="335" r:id="rId35"/>
    <p:sldId id="336" r:id="rId36"/>
    <p:sldId id="337" r:id="rId37"/>
    <p:sldId id="339" r:id="rId38"/>
    <p:sldId id="338" r:id="rId39"/>
    <p:sldId id="357" r:id="rId40"/>
    <p:sldId id="330" r:id="rId41"/>
    <p:sldId id="343" r:id="rId42"/>
    <p:sldId id="344" r:id="rId43"/>
    <p:sldId id="345" r:id="rId44"/>
    <p:sldId id="340" r:id="rId45"/>
    <p:sldId id="328" r:id="rId46"/>
    <p:sldId id="342" r:id="rId47"/>
    <p:sldId id="279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Tw Cen MT" panose="020B0602020104020603" pitchFamily="34" charset="0"/>
      <p:regular r:id="rId54"/>
      <p:bold r:id="rId55"/>
      <p:italic r:id="rId56"/>
      <p:boldItalic r:id="rId57"/>
    </p:embeddedFont>
    <p:embeddedFont>
      <p:font typeface="Tw Cen MT Condensed" panose="020B0606020104020203" pitchFamily="34" charset="0"/>
      <p:regular r:id="rId58"/>
      <p:bold r:id="rId59"/>
    </p:embeddedFont>
    <p:embeddedFont>
      <p:font typeface="Wingdings 3" panose="05040102010807070707" pitchFamily="18" charset="2"/>
      <p:regular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8F55BA-1D26-4A3C-8808-3F048720A6A3}">
  <a:tblStyle styleId="{CB8F55BA-1D26-4A3C-8808-3F048720A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F1B525-2FAF-47DF-B33A-905AB876B2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91" d="100"/>
          <a:sy n="91" d="100"/>
        </p:scale>
        <p:origin x="5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161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9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9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734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042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21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78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137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45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836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411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733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40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135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281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90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55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16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2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395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97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5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4683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766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931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42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913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373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775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67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75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276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1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2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3461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201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03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57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106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21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69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46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90623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670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977392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41089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15714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468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123743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67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2/23/2023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7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5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Статический анализ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для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всех и для каждого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Обычно этот анализ производится </a:t>
            </a:r>
            <a:r>
              <a:rPr lang="ru-RU" dirty="0">
                <a:solidFill>
                  <a:schemeClr val="accent1"/>
                </a:solidFill>
              </a:rPr>
              <a:t>автоматически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51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1E5F3-DC71-40A1-B351-264C5800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CF1DA-D9C0-4973-9532-F91F1417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9" y="1724098"/>
            <a:ext cx="5974666" cy="27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085CC-AA33-4EB8-B11C-52EBA4C0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автоматизируем</a:t>
            </a:r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</a:t>
            </a:r>
            <a:r>
              <a:rPr lang="en-US" dirty="0">
                <a:solidFill>
                  <a:schemeClr val="accent1"/>
                </a:solidFill>
              </a:rPr>
              <a:t>for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/>
              <a:t>в коде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(</a:t>
            </a:r>
            <a:r>
              <a:rPr lang="ru-RU" dirty="0"/>
              <a:t>проверяем, что у него нет </a:t>
            </a:r>
            <a:r>
              <a:rPr lang="en-US" dirty="0">
                <a:solidFill>
                  <a:schemeClr val="accent1"/>
                </a:solidFill>
              </a:rPr>
              <a:t>else</a:t>
            </a:r>
            <a:r>
              <a:rPr lang="en-US" dirty="0"/>
              <a:t>)</a:t>
            </a:r>
            <a:r>
              <a:rPr lang="ru-RU" dirty="0"/>
              <a:t>. Больше ничего в цикле быть не должно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Смотрим, что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есть только запись значения в переменную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815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есть нюанс(ы)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здорового человека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курильщика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F07F2-88AF-4A8F-A2C7-88868414F105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575850" y="1320125"/>
            <a:ext cx="3525" cy="31746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5D1D82-A124-4B28-8F8E-5511C244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20" y="2122182"/>
            <a:ext cx="3026634" cy="121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96796-1BA1-4E27-B43C-B4789087F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32" y="2122182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4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E55B-C548-42C2-A403-DFFE34E4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 ладно, что там писать-то!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3A964-3F0C-492D-AAEA-D5A3D4441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34" y="1423951"/>
            <a:ext cx="3653788" cy="3070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EDEB79-73F0-412A-A41B-F05EC043A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80" y="1423951"/>
            <a:ext cx="3859057" cy="30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7E472-BE00-4AD2-BEE6-80663DE60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0" t="24362" r="35093" b="4362"/>
          <a:stretch/>
        </p:blipFill>
        <p:spPr>
          <a:xfrm>
            <a:off x="2645833" y="161258"/>
            <a:ext cx="3852334" cy="4820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D53F-FF2C-4498-A038-87B7201A0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4" t="61234" r="55092" b="20659"/>
          <a:stretch/>
        </p:blipFill>
        <p:spPr>
          <a:xfrm>
            <a:off x="0" y="518758"/>
            <a:ext cx="1219201" cy="9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36F60-1DEC-4A31-B16A-19265D09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РЕГЕКСЫ ДОМА...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8F51F8-DFDF-41A5-B1BB-53269657B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87" t="27006" r="35496" b="68787"/>
          <a:stretch/>
        </p:blipFill>
        <p:spPr>
          <a:xfrm>
            <a:off x="796398" y="2043335"/>
            <a:ext cx="7551204" cy="52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EE8D-B547-47C7-943A-7E604E65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 – это дерево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E0F82-F897-4ACF-8E03-BCD0EF0D9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FA682-7E51-4697-9133-5CA13339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48" y="1658504"/>
            <a:ext cx="6572952" cy="30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1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ФАЙЛ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C5CB0E-08A4-44AC-98E5-961D561F1C38}"/>
              </a:ext>
            </a:extLst>
          </p:cNvPr>
          <p:cNvSpPr/>
          <p:nvPr/>
        </p:nvSpPr>
        <p:spPr>
          <a:xfrm>
            <a:off x="3729930" y="1646939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GameModel.java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PsiFile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94109-04A5-43FA-BA5E-800D52B72E7C}"/>
              </a:ext>
            </a:extLst>
          </p:cNvPr>
          <p:cNvSpPr/>
          <p:nvPr/>
        </p:nvSpPr>
        <p:spPr>
          <a:xfrm>
            <a:off x="3729930" y="2825161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GameModel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0DC323-CB31-400E-BCE6-623436FA7D70}"/>
              </a:ext>
            </a:extLst>
          </p:cNvPr>
          <p:cNvSpPr/>
          <p:nvPr/>
        </p:nvSpPr>
        <p:spPr>
          <a:xfrm>
            <a:off x="2527940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D17BF-4147-4660-B179-7DAFF919A093}"/>
              </a:ext>
            </a:extLst>
          </p:cNvPr>
          <p:cNvSpPr/>
          <p:nvPr/>
        </p:nvSpPr>
        <p:spPr>
          <a:xfrm>
            <a:off x="4827942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D70924-19B9-45E3-BD1E-CC29782936FB}"/>
              </a:ext>
            </a:extLst>
          </p:cNvPr>
          <p:cNvSpPr/>
          <p:nvPr/>
        </p:nvSpPr>
        <p:spPr>
          <a:xfrm>
            <a:off x="7127944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flappyBird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227938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1326F-3230-4110-B83D-355FD2B2B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1" b="97905" l="10000" r="90000">
                        <a14:foregroundMark x1="46310" y1="8265" x2="46310" y2="8265"/>
                        <a14:foregroundMark x1="44286" y1="5937" x2="44286" y2="5937"/>
                        <a14:foregroundMark x1="52738" y1="22701" x2="52738" y2="22701"/>
                        <a14:foregroundMark x1="29881" y1="93946" x2="29881" y2="93946"/>
                        <a14:foregroundMark x1="52857" y1="95460" x2="52857" y2="95460"/>
                        <a14:foregroundMark x1="26786" y1="97672" x2="26786" y2="97672"/>
                        <a14:foregroundMark x1="64167" y1="20373" x2="64167" y2="20373"/>
                        <a14:foregroundMark x1="41429" y1="5937" x2="41429" y2="5937"/>
                        <a14:foregroundMark x1="59405" y1="9779" x2="59405" y2="9779"/>
                        <a14:foregroundMark x1="58571" y1="8964" x2="58571" y2="8964"/>
                        <a14:foregroundMark x1="62381" y1="9546" x2="62381" y2="9546"/>
                        <a14:foregroundMark x1="37024" y1="23166" x2="37024" y2="23166"/>
                        <a14:foregroundMark x1="29286" y1="28056" x2="29286" y2="28056"/>
                        <a14:foregroundMark x1="28571" y1="29569" x2="28571" y2="29569"/>
                        <a14:foregroundMark x1="53810" y1="97905" x2="53810" y2="979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363" y="157058"/>
            <a:ext cx="3265637" cy="33395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F39147-09B6-49F0-A7A2-336BBBC2C07C}"/>
              </a:ext>
            </a:extLst>
          </p:cNvPr>
          <p:cNvCxnSpPr>
            <a:stCxn id="36" idx="2"/>
            <a:endCxn id="10" idx="0"/>
          </p:cNvCxnSpPr>
          <p:nvPr/>
        </p:nvCxnSpPr>
        <p:spPr>
          <a:xfrm>
            <a:off x="4675542" y="2318339"/>
            <a:ext cx="0" cy="506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2F2B7-08C4-4243-A03F-CC143A0F4C08}"/>
              </a:ext>
            </a:extLst>
          </p:cNvPr>
          <p:cNvCxnSpPr>
            <a:stCxn id="10" idx="2"/>
          </p:cNvCxnSpPr>
          <p:nvPr/>
        </p:nvCxnSpPr>
        <p:spPr>
          <a:xfrm>
            <a:off x="4675542" y="3496561"/>
            <a:ext cx="0" cy="3219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20FFD3-60FB-4CA8-AF07-90383ACB2AFF}"/>
              </a:ext>
            </a:extLst>
          </p:cNvPr>
          <p:cNvCxnSpPr>
            <a:cxnSpLocks/>
          </p:cNvCxnSpPr>
          <p:nvPr/>
        </p:nvCxnSpPr>
        <p:spPr>
          <a:xfrm flipV="1">
            <a:off x="1151325" y="3798888"/>
            <a:ext cx="6941750" cy="1957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2177F2-A820-47CE-8903-FC7616B653F0}"/>
              </a:ext>
            </a:extLst>
          </p:cNvPr>
          <p:cNvCxnSpPr>
            <a:cxnSpLocks/>
          </p:cNvCxnSpPr>
          <p:nvPr/>
        </p:nvCxnSpPr>
        <p:spPr>
          <a:xfrm>
            <a:off x="1170375" y="3818467"/>
            <a:ext cx="0" cy="402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D1F3D8-36A1-4F31-9B98-C2C8D215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473552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C44DED-A86E-489B-BBFA-49C729FFA71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773554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39C834-1327-4624-B46A-7CD5D09034C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073556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14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5495656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EEA63-7453-47F4-B3C4-AF2B23FE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73" y="984425"/>
            <a:ext cx="2804166" cy="2538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87F44E-8A90-4D1D-A223-E7153C7E0C2C}"/>
              </a:ext>
            </a:extLst>
          </p:cNvPr>
          <p:cNvSpPr/>
          <p:nvPr/>
        </p:nvSpPr>
        <p:spPr>
          <a:xfrm>
            <a:off x="1300129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boolean</a:t>
            </a:r>
            <a:r>
              <a:rPr lang="en-US" dirty="0"/>
              <a:t> found = false;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PsiExpressionStatement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2C02F-7BCA-44A0-A044-08D6C0F2D496}"/>
              </a:ext>
            </a:extLst>
          </p:cNvPr>
          <p:cNvSpPr/>
          <p:nvPr/>
        </p:nvSpPr>
        <p:spPr>
          <a:xfrm>
            <a:off x="3396183" y="2253919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0D6926-6043-4F2F-94D0-05CDD7891BE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57450" y="2653368"/>
            <a:ext cx="9387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F409D0-3519-4F91-BAA1-333F639D55B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475946" y="2653368"/>
            <a:ext cx="0" cy="117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C07A0C-6396-4599-A1A9-E81EDAE92E55}"/>
              </a:ext>
            </a:extLst>
          </p:cNvPr>
          <p:cNvCxnSpPr>
            <a:cxnSpLocks/>
          </p:cNvCxnSpPr>
          <p:nvPr/>
        </p:nvCxnSpPr>
        <p:spPr>
          <a:xfrm flipH="1">
            <a:off x="5747817" y="2695574"/>
            <a:ext cx="9546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55DF7-0B81-4D52-842F-260636B85CF7}"/>
              </a:ext>
            </a:extLst>
          </p:cNvPr>
          <p:cNvCxnSpPr>
            <a:cxnSpLocks/>
          </p:cNvCxnSpPr>
          <p:nvPr/>
        </p:nvCxnSpPr>
        <p:spPr>
          <a:xfrm flipH="1">
            <a:off x="6677343" y="2695574"/>
            <a:ext cx="9206" cy="1127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8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776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/>
              <a:t>Артемий Сартаков</a:t>
            </a: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Закончил ФИТ НГУ в 2017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5 лет в статическом анализе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Преподаю ООП на ФИТе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EB3D9-AFD2-4C81-8B77-823DA7A2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5" y="1510039"/>
            <a:ext cx="2665025" cy="27998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</a:t>
            </a:r>
            <a:r>
              <a:rPr lang="ru-RU" dirty="0"/>
              <a:t>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1CED5-54AC-403C-AE48-9B972F7EAA5A}"/>
              </a:ext>
            </a:extLst>
          </p:cNvPr>
          <p:cNvSpPr/>
          <p:nvPr/>
        </p:nvSpPr>
        <p:spPr>
          <a:xfrm>
            <a:off x="302647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 </a:t>
            </a:r>
            <a:r>
              <a:rPr lang="en-US" dirty="0" err="1"/>
              <a:t>pipe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PsiParameter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F698AA-8E51-4178-A0AC-47AFF94F0D49}"/>
              </a:ext>
            </a:extLst>
          </p:cNvPr>
          <p:cNvSpPr/>
          <p:nvPr/>
        </p:nvSpPr>
        <p:spPr>
          <a:xfrm>
            <a:off x="3226168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PsiReferenceExpression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E217FA-8E40-4488-AB66-350181EA4457}"/>
              </a:ext>
            </a:extLst>
          </p:cNvPr>
          <p:cNvSpPr/>
          <p:nvPr/>
        </p:nvSpPr>
        <p:spPr>
          <a:xfrm>
            <a:off x="6149689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 … 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PsiCodeBlock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BCE0E3-0F7A-452B-A282-C53C4907C825}"/>
              </a:ext>
            </a:extLst>
          </p:cNvPr>
          <p:cNvSpPr/>
          <p:nvPr/>
        </p:nvSpPr>
        <p:spPr>
          <a:xfrm>
            <a:off x="3226168" y="1548400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 </a:t>
            </a:r>
            <a:r>
              <a:rPr lang="en-US" dirty="0" err="1"/>
              <a:t>pipe</a:t>
            </a:r>
            <a:r>
              <a:rPr lang="en-US" dirty="0"/>
              <a:t>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0BC19-209A-445C-BECE-5B25772A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57" y="139744"/>
            <a:ext cx="1044112" cy="25493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2570D9-C722-42D9-9184-E9BF4F34A427}"/>
              </a:ext>
            </a:extLst>
          </p:cNvPr>
          <p:cNvSpPr/>
          <p:nvPr/>
        </p:nvSpPr>
        <p:spPr>
          <a:xfrm>
            <a:off x="6149689" y="4086049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(…)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PsiIfStatement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66BBA1-C0B2-4E3D-AE36-0423067310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627717" y="1941047"/>
            <a:ext cx="1598451" cy="16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920D78-F1C6-44A8-958E-BA27819D548F}"/>
              </a:ext>
            </a:extLst>
          </p:cNvPr>
          <p:cNvCxnSpPr>
            <a:endCxn id="6" idx="0"/>
          </p:cNvCxnSpPr>
          <p:nvPr/>
        </p:nvCxnSpPr>
        <p:spPr>
          <a:xfrm>
            <a:off x="1648479" y="1957126"/>
            <a:ext cx="0" cy="862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2F5499-322B-4E37-B66C-7DD0FFBC935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917832" y="1957126"/>
            <a:ext cx="15776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FA1DF0-1B2E-41CD-B4BD-D232BCBB64C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495520" y="1941047"/>
            <a:ext cx="1" cy="878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A5F45A-1643-4844-BD4A-410E2EC118E5}"/>
              </a:ext>
            </a:extLst>
          </p:cNvPr>
          <p:cNvCxnSpPr>
            <a:stCxn id="35" idx="2"/>
            <a:endCxn id="33" idx="0"/>
          </p:cNvCxnSpPr>
          <p:nvPr/>
        </p:nvCxnSpPr>
        <p:spPr>
          <a:xfrm>
            <a:off x="4572000" y="2365852"/>
            <a:ext cx="0" cy="45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FD6495-085C-4056-9030-FDF288392596}"/>
              </a:ext>
            </a:extLst>
          </p:cNvPr>
          <p:cNvCxnSpPr>
            <a:stCxn id="34" idx="2"/>
            <a:endCxn id="11" idx="0"/>
          </p:cNvCxnSpPr>
          <p:nvPr/>
        </p:nvCxnSpPr>
        <p:spPr>
          <a:xfrm>
            <a:off x="7495521" y="3636660"/>
            <a:ext cx="0" cy="449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49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Инспекции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Обходят дерево (</a:t>
            </a:r>
            <a:r>
              <a:rPr lang="en-US" dirty="0" err="1">
                <a:solidFill>
                  <a:schemeClr val="accent1"/>
                </a:solidFill>
              </a:rPr>
              <a:t>PsiFile</a:t>
            </a:r>
            <a:r>
              <a:rPr lang="en-US" dirty="0"/>
              <a:t>) </a:t>
            </a:r>
            <a:r>
              <a:rPr lang="ru-RU" dirty="0"/>
              <a:t>вглубину, используют паттерн визитор</a:t>
            </a:r>
          </a:p>
          <a:p>
            <a:r>
              <a:rPr lang="ru-RU" dirty="0"/>
              <a:t>Помечают проблемный элемент и предлагают автоматические исправления (квик-фиксы)</a:t>
            </a:r>
          </a:p>
          <a:p>
            <a:r>
              <a:rPr lang="ru-RU" dirty="0"/>
              <a:t>На основе пометок подсвечивается код в редакторе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F90DB-A34F-4895-8A95-FC99194A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50" l="10000" r="94444">
                        <a14:foregroundMark x1="61000" y1="50139" x2="61000" y2="50139"/>
                        <a14:foregroundMark x1="70444" y1="50694" x2="70444" y2="50694"/>
                        <a14:foregroundMark x1="69556" y1="62083" x2="69556" y2="62083"/>
                        <a14:foregroundMark x1="63778" y1="63333" x2="63778" y2="63333"/>
                        <a14:foregroundMark x1="70000" y1="51667" x2="70000" y2="51667"/>
                        <a14:foregroundMark x1="67222" y1="93333" x2="67222" y2="93333"/>
                        <a14:foregroundMark x1="68778" y1="90000" x2="68778" y2="90000"/>
                        <a14:foregroundMark x1="63111" y1="79444" x2="63111" y2="79444"/>
                        <a14:foregroundMark x1="66444" y1="79722" x2="66444" y2="79722"/>
                        <a14:foregroundMark x1="70778" y1="80278" x2="70778" y2="80278"/>
                        <a14:foregroundMark x1="76889" y1="78472" x2="76889" y2="78472"/>
                        <a14:foregroundMark x1="78444" y1="79167" x2="78444" y2="79167"/>
                        <a14:foregroundMark x1="82556" y1="79444" x2="82556" y2="79444"/>
                        <a14:foregroundMark x1="84333" y1="79861" x2="84333" y2="79861"/>
                        <a14:foregroundMark x1="89667" y1="80694" x2="89667" y2="80694"/>
                        <a14:foregroundMark x1="76778" y1="77083" x2="76778" y2="77083"/>
                        <a14:foregroundMark x1="79444" y1="76806" x2="79444" y2="76806"/>
                        <a14:foregroundMark x1="76111" y1="95417" x2="76111" y2="95417"/>
                        <a14:foregroundMark x1="81444" y1="95000" x2="81444" y2="95000"/>
                        <a14:foregroundMark x1="94444" y1="96250" x2="94444" y2="96250"/>
                        <a14:foregroundMark x1="75889" y1="88750" x2="75889" y2="88750"/>
                        <a14:foregroundMark x1="66444" y1="52083" x2="66444" y2="52083"/>
                        <a14:foregroundMark x1="57111" y1="87361" x2="57111" y2="87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6651" y="1100667"/>
            <a:ext cx="5053541" cy="4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6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22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3600" dirty="0"/>
              <a:t>пишем инспекцию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0D851-6E71-4253-A8B3-BFCF3F5E3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" b="98055" l="5000" r="96389">
                        <a14:foregroundMark x1="21389" y1="94489" x2="21389" y2="94489"/>
                        <a14:foregroundMark x1="91667" y1="95462" x2="91667" y2="95462"/>
                        <a14:foregroundMark x1="96389" y1="98703" x2="96389" y2="98703"/>
                        <a14:foregroundMark x1="31667" y1="23825" x2="31667" y2="23825"/>
                        <a14:foregroundMark x1="26111" y1="23825" x2="26111" y2="23825"/>
                        <a14:foregroundMark x1="8611" y1="20421" x2="8611" y2="20421"/>
                        <a14:foregroundMark x1="5000" y1="12480" x2="5000" y2="12480"/>
                        <a14:foregroundMark x1="13333" y1="4862" x2="13333" y2="4862"/>
                        <a14:foregroundMark x1="53889" y1="45219" x2="53889" y2="45219"/>
                        <a14:foregroundMark x1="30278" y1="972" x2="30278" y2="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0407" y="689884"/>
            <a:ext cx="2196018" cy="37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23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POSITIVE</a:t>
            </a:r>
            <a:br>
              <a:rPr lang="en-US" sz="3600" dirty="0"/>
            </a:b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6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7E8F2C-77A9-480D-8E33-AE5996067136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90E0A-0038-408E-8447-8D212F485D11}"/>
              </a:ext>
            </a:extLst>
          </p:cNvPr>
          <p:cNvSpPr/>
          <p:nvPr/>
        </p:nvSpPr>
        <p:spPr>
          <a:xfrm>
            <a:off x="4309533" y="1519268"/>
            <a:ext cx="1634067" cy="1173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D146D-2767-42DA-8BA6-6BF63A6D9948}"/>
              </a:ext>
            </a:extLst>
          </p:cNvPr>
          <p:cNvSpPr/>
          <p:nvPr/>
        </p:nvSpPr>
        <p:spPr>
          <a:xfrm>
            <a:off x="4216400" y="4631267"/>
            <a:ext cx="626533" cy="374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6C37F-5A5C-413E-A75F-D764EACE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3" b="90000" l="1556" r="90000">
                        <a14:foregroundMark x1="8444" y1="21122" x2="8444" y2="21122"/>
                        <a14:foregroundMark x1="3444" y1="25714" x2="3444" y2="25714"/>
                        <a14:foregroundMark x1="32556" y1="8265" x2="32556" y2="8265"/>
                        <a14:foregroundMark x1="36000" y1="2143" x2="36000" y2="2143"/>
                        <a14:foregroundMark x1="58444" y1="54796" x2="58444" y2="54796"/>
                        <a14:foregroundMark x1="58222" y1="51633" x2="58222" y2="51633"/>
                        <a14:foregroundMark x1="59333" y1="48878" x2="59333" y2="48878"/>
                        <a14:foregroundMark x1="1556" y1="27143" x2="1556" y2="27143"/>
                        <a14:backgroundMark x1="57889" y1="49490" x2="57889" y2="49490"/>
                        <a14:backgroundMark x1="56778" y1="57551" x2="56778" y2="57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207" y="1641250"/>
            <a:ext cx="2899102" cy="31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8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Сайд-эффект</a:t>
            </a:r>
            <a:r>
              <a:rPr lang="ru-RU" dirty="0">
                <a:solidFill>
                  <a:schemeClr val="tx1"/>
                </a:solidFill>
              </a:rPr>
              <a:t>– что-то, что производит наблюдаемое изменение состояния программы</a:t>
            </a:r>
          </a:p>
          <a:p>
            <a:endParaRPr lang="ru-RU"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4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Стандартные Сайд эФФЕКтЫ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Выброс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ru-RU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162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САЙД-ЭФФЕКТЫ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88092-14C1-406E-B47C-C11BC52A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46" y="1491916"/>
            <a:ext cx="4529144" cy="3382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ABD22-68A7-47AF-AC9B-BF934C0F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BD400E4-912F-4125-86E0-DBC52C7076BF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274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САЙД-ЭФФЕКТЫ</a:t>
            </a:r>
            <a:r>
              <a:rPr lang="en-US" dirty="0"/>
              <a:t> (IDEA)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Кидание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Чтение из </a:t>
            </a:r>
            <a:r>
              <a:rPr lang="en-US" dirty="0">
                <a:solidFill>
                  <a:schemeClr val="accent1"/>
                </a:solidFill>
              </a:rPr>
              <a:t>volatile</a:t>
            </a:r>
            <a:r>
              <a:rPr lang="en-US" dirty="0"/>
              <a:t> </a:t>
            </a:r>
            <a:r>
              <a:rPr lang="ru-RU" dirty="0"/>
              <a:t>поля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Больше одного вызова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19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549400"/>
            <a:ext cx="3879850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Я люблю </a:t>
            </a:r>
            <a:r>
              <a:rPr lang="ru-RU" sz="3600" strike="sngStrike" dirty="0"/>
              <a:t>м</a:t>
            </a:r>
            <a:r>
              <a:rPr lang="ru-RU" sz="3600" dirty="0"/>
              <a:t>учить студентов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2522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30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NEGATIVE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7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FALSE Negative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46E4E-8F7A-4460-A672-73C16B4D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Поддержать разные виды циклов</a:t>
            </a:r>
          </a:p>
          <a:p>
            <a:r>
              <a:rPr lang="ru-RU" dirty="0"/>
              <a:t>Скобочки и присваивание к нескольким переменным</a:t>
            </a:r>
          </a:p>
          <a:p>
            <a:r>
              <a:rPr lang="ru-RU" dirty="0"/>
              <a:t>Поддержать неявные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’ы</a:t>
            </a:r>
          </a:p>
          <a:p>
            <a:r>
              <a:rPr lang="ru-RU" dirty="0"/>
              <a:t>Удалять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, если переменная не используется</a:t>
            </a:r>
          </a:p>
          <a:p>
            <a:pPr marL="762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106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(Виды циклов)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60687-55FF-425E-B71F-557155C4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85" y="1632244"/>
            <a:ext cx="5636230" cy="2987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CA7C2-1F19-4648-BE6F-850D1F3E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17" y="2695157"/>
            <a:ext cx="2228995" cy="22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СНОВА САЙД-ЭФФЕКТЫ...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16DAB-299F-4BB9-8941-3B41D2B3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7" y="2135927"/>
            <a:ext cx="4950221" cy="2121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5C2B9-C067-4AB5-840A-A4B4F72F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085" y="3707199"/>
            <a:ext cx="5019211" cy="136605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ABCE0A-0DFC-49D9-B7D6-AB3411AE48DB}"/>
              </a:ext>
            </a:extLst>
          </p:cNvPr>
          <p:cNvSpPr/>
          <p:nvPr/>
        </p:nvSpPr>
        <p:spPr>
          <a:xfrm rot="1511228">
            <a:off x="3344122" y="3112643"/>
            <a:ext cx="1669910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2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284656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(цепочка присваиваний)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D1E01-78D8-494C-8285-8EF04C28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9" y="1674796"/>
            <a:ext cx="7284656" cy="3003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2A110-9525-4EF1-89D5-56ED36D6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04" y="2811146"/>
            <a:ext cx="2489152" cy="18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8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НУЖНО УЧЕСТЬ МАССИВЫ...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3F65-015D-412A-B1BD-4388DF27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4" y="1689216"/>
            <a:ext cx="5544152" cy="30569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B3883-EAFF-41B2-9A18-540440C8E6B5}"/>
              </a:ext>
            </a:extLst>
          </p:cNvPr>
          <p:cNvCxnSpPr/>
          <p:nvPr/>
        </p:nvCxnSpPr>
        <p:spPr>
          <a:xfrm flipH="1">
            <a:off x="3106168" y="3559878"/>
            <a:ext cx="10609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 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ru-RU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E274E-FEF0-4FF3-AC81-65AD3EE2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17" y="1784492"/>
            <a:ext cx="8072966" cy="157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96EEF-602B-4AD5-A091-C615C666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93" y="3095712"/>
            <a:ext cx="2175990" cy="1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42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BEC04-709B-4CF1-9C4C-E4D30ACD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2" y="1860211"/>
            <a:ext cx="8441435" cy="1423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EA6D6-F67E-4B5D-99B0-5C55AECC5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834" y="2974165"/>
            <a:ext cx="3131883" cy="19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75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ЕЩЕ НЕ СДЕЛАНО...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FBEBF-E8DC-4BA3-BCD1-0913ADE0E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07" r="27263" b="39335"/>
          <a:stretch/>
        </p:blipFill>
        <p:spPr>
          <a:xfrm>
            <a:off x="954568" y="1930400"/>
            <a:ext cx="7234863" cy="20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39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BIGBRAIN </a:t>
            </a:r>
            <a:br>
              <a:rPr lang="ru-RU" sz="3600" dirty="0"/>
            </a:br>
            <a:r>
              <a:rPr lang="ru-RU" sz="3600" dirty="0"/>
              <a:t>ИНСПЕКЦИИ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93B7-F9DB-4449-8DE0-F45A6D04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15" y="0"/>
            <a:ext cx="3909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9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ALT+ENTER </a:t>
            </a:r>
            <a:r>
              <a:rPr lang="ru-RU" dirty="0"/>
              <a:t>код ревью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Берем проект студента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Открываем в </a:t>
            </a:r>
            <a:r>
              <a:rPr lang="en-US" dirty="0"/>
              <a:t>IDEA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Ругаемся на желтый код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765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УдАлять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целикоМ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03D41-6251-49D0-B4FF-BC4E647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41" y="1588168"/>
            <a:ext cx="5511917" cy="30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1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объявление, без инициализатора</a:t>
            </a:r>
          </a:p>
          <a:p>
            <a:r>
              <a:rPr lang="ru-RU" dirty="0"/>
              <a:t>Есть только одно присваивание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внутри цикла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0C498-EE27-4292-9EA5-BBBA77043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6" b="19217" l="63429" r="95837">
                        <a14:foregroundMark x1="79592" y1="1637" x2="79592" y2="1637"/>
                        <a14:foregroundMark x1="80082" y1="19217" x2="80082" y2="19217"/>
                      </a14:backgroundRemoval>
                    </a14:imgEffect>
                  </a14:imgLayer>
                </a14:imgProps>
              </a:ext>
            </a:extLst>
          </a:blip>
          <a:srcRect l="59444" b="79228"/>
          <a:stretch/>
        </p:blipFill>
        <p:spPr>
          <a:xfrm>
            <a:off x="6621048" y="3381053"/>
            <a:ext cx="2839453" cy="166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D57C6-1B0D-4BDE-B454-CB0B13B90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477" y="2571750"/>
            <a:ext cx="5074571" cy="23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3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только записи, но нет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0B59A-5E2B-487D-A95E-20C715976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06" b="38790" l="65143" r="96082">
                        <a14:foregroundMark x1="82776" y1="38007" x2="82776" y2="38007"/>
                        <a14:foregroundMark x1="78857" y1="38861" x2="78857" y2="38861"/>
                        <a14:foregroundMark x1="80245" y1="22206" x2="80245" y2="22206"/>
                      </a14:backgroundRemoval>
                    </a14:imgEffect>
                  </a14:imgLayer>
                </a14:imgProps>
              </a:ext>
            </a:extLst>
          </a:blip>
          <a:srcRect l="61516" t="20741" r="-566" b="60494"/>
          <a:stretch/>
        </p:blipFill>
        <p:spPr>
          <a:xfrm>
            <a:off x="6557214" y="3341850"/>
            <a:ext cx="3168572" cy="17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1B749C-50F2-4B6E-8BD3-188B5E271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361" y="2169574"/>
            <a:ext cx="3620693" cy="27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переприсваивания в другие переменные</a:t>
            </a:r>
          </a:p>
          <a:p>
            <a:r>
              <a:rPr lang="ru-RU" dirty="0"/>
              <a:t>Для всех этих переменных нет другого вида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C63AC-9776-42EC-B57E-A187E61E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17" y="2248087"/>
            <a:ext cx="3380349" cy="278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59BE3-0D01-4801-847E-98562F6F3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04" t="60081" r="7113" b="20331"/>
          <a:stretch/>
        </p:blipFill>
        <p:spPr>
          <a:xfrm>
            <a:off x="6656194" y="3366126"/>
            <a:ext cx="2220462" cy="16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5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FLOW ANALYSIS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FDEDC-CD74-44BB-B57A-CC8F6316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98" y="1489565"/>
            <a:ext cx="5534403" cy="32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8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ГДЕ ЕЩЕ СТАТИЧЕСКИЙ АНАЛИЗ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Редактор</a:t>
            </a:r>
          </a:p>
          <a:p>
            <a:r>
              <a:rPr lang="ru-RU" dirty="0"/>
              <a:t>Дебаггер</a:t>
            </a:r>
          </a:p>
          <a:p>
            <a:r>
              <a:rPr lang="ru-RU" dirty="0"/>
              <a:t>Коммиты</a:t>
            </a:r>
          </a:p>
          <a:p>
            <a:r>
              <a:rPr lang="ru-RU" dirty="0"/>
              <a:t>Поиск</a:t>
            </a:r>
          </a:p>
          <a:p>
            <a:r>
              <a:rPr lang="en-US" dirty="0"/>
              <a:t>To be continued…</a:t>
            </a:r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3933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Статический анализ – это автоматический анализ кода без его запуска</a:t>
            </a:r>
            <a:endParaRPr lang="en-US" dirty="0"/>
          </a:p>
          <a:p>
            <a:r>
              <a:rPr lang="ru-RU" dirty="0"/>
              <a:t>Очень часто в основе анализа лежит </a:t>
            </a:r>
            <a:r>
              <a:rPr lang="en-US" dirty="0"/>
              <a:t>AST – </a:t>
            </a:r>
            <a:r>
              <a:rPr lang="ru-RU" dirty="0"/>
              <a:t>представление кода в виде дерева</a:t>
            </a:r>
          </a:p>
          <a:p>
            <a:r>
              <a:rPr lang="ru-RU" dirty="0"/>
              <a:t>Написать базовую проверку вашего кода просто</a:t>
            </a:r>
          </a:p>
          <a:p>
            <a:r>
              <a:rPr lang="ru-RU" dirty="0"/>
              <a:t>Написать проверку для всех случаев бывает сложно, но весело</a:t>
            </a:r>
          </a:p>
          <a:p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3312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43441-8709-4733-A782-CE69E105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Q&amp;A</a:t>
            </a:r>
            <a:endParaRPr lang="ru-RU" dirty="0"/>
          </a:p>
        </p:txBody>
      </p:sp>
      <p:sp>
        <p:nvSpPr>
          <p:cNvPr id="324" name="Google Shape;324;p36"/>
          <p:cNvSpPr txBox="1">
            <a:spLocks noGrp="1"/>
          </p:cNvSpPr>
          <p:nvPr>
            <p:ph type="body" idx="1"/>
          </p:nvPr>
        </p:nvSpPr>
        <p:spPr>
          <a:xfrm>
            <a:off x="1380060" y="1114961"/>
            <a:ext cx="973938" cy="1755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ru-RU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 </a:t>
            </a:r>
            <a:r>
              <a:rPr lang="en-US" dirty="0" err="1"/>
              <a:t>arty_s</a:t>
            </a: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 </a:t>
            </a:r>
            <a:r>
              <a:rPr lang="en-US" dirty="0" err="1"/>
              <a:t>artfly</a:t>
            </a:r>
            <a:endParaRPr lang="en-US" dirty="0"/>
          </a:p>
        </p:txBody>
      </p:sp>
      <p:sp>
        <p:nvSpPr>
          <p:cNvPr id="325" name="Google Shape;325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B023D-9D06-4B7E-B576-6366779C2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45" y="2413158"/>
            <a:ext cx="317184" cy="317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CC091-E34B-4D92-926B-22FAADCAAB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69" t="19705" r="16922" b="16912"/>
          <a:stretch/>
        </p:blipFill>
        <p:spPr>
          <a:xfrm>
            <a:off x="5455389" y="1722752"/>
            <a:ext cx="2311036" cy="22944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416A3D9-2358-407C-991D-430F8AEB7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60" t="42206" r="60459" b="21897"/>
          <a:stretch/>
        </p:blipFill>
        <p:spPr>
          <a:xfrm rot="10800000" flipV="1">
            <a:off x="1166557" y="3042462"/>
            <a:ext cx="302959" cy="3001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7E9914-B9B6-4182-A3A0-C921C88E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 этим методом не так?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1BD43-4AA0-4BA9-B541-4697FC56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217" y="1720745"/>
            <a:ext cx="5311895" cy="2401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180713-85E6-4136-9F3A-29ACE804B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4405" r="96667">
                        <a14:foregroundMark x1="8690" y1="52736" x2="8690" y2="52736"/>
                        <a14:foregroundMark x1="8571" y1="59255" x2="8571" y2="59255"/>
                        <a14:foregroundMark x1="4405" y1="52037" x2="4405" y2="52037"/>
                        <a14:foregroundMark x1="75357" y1="36554" x2="75357" y2="36554"/>
                        <a14:foregroundMark x1="92024" y1="52503" x2="92024" y2="52503"/>
                        <a14:foregroundMark x1="96667" y1="57858" x2="96667" y2="57858"/>
                        <a14:foregroundMark x1="73214" y1="24913" x2="73214" y2="24913"/>
                        <a14:foregroundMark x1="80000" y1="30501" x2="80000" y2="305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4199" y="2924941"/>
            <a:ext cx="1380925" cy="1412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BC5E45-02FE-43FB-AEFB-7E7FCC81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75" y="648725"/>
            <a:ext cx="7407705" cy="671400"/>
          </a:xfrm>
        </p:spPr>
        <p:txBody>
          <a:bodyPr/>
          <a:lstStyle/>
          <a:p>
            <a:r>
              <a:rPr lang="ru-RU" sz="4000" dirty="0"/>
              <a:t>Что с этим методом не так?</a:t>
            </a:r>
            <a:endParaRPr lang="ru-RU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48CC7-631B-4233-8EBA-302F826CC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7" t="86" r="65861" b="64663"/>
          <a:stretch/>
        </p:blipFill>
        <p:spPr>
          <a:xfrm>
            <a:off x="1873559" y="1640352"/>
            <a:ext cx="5318336" cy="29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Идейка про это знает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99402-703C-4373-AC07-9B73F2A2F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9" y="1724098"/>
            <a:ext cx="5974666" cy="27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4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</a:p>
          <a:p>
            <a:endParaRPr lang="ru-RU" dirty="0"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11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9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881438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Я</a:t>
            </a:r>
            <a:r>
              <a:rPr lang="ru-RU" sz="3600" dirty="0"/>
              <a:t>, статический анализатор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93563-00C7-436E-8435-BCEEF9B5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822" y="901053"/>
            <a:ext cx="1797603" cy="37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5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5375</TotalTime>
  <Words>537</Words>
  <Application>Microsoft Office PowerPoint</Application>
  <PresentationFormat>On-screen Show (16:9)</PresentationFormat>
  <Paragraphs>173</Paragraphs>
  <Slides>47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Wingdings 3</vt:lpstr>
      <vt:lpstr>Arial</vt:lpstr>
      <vt:lpstr>Tw Cen MT Condensed</vt:lpstr>
      <vt:lpstr>Tw Cen MT</vt:lpstr>
      <vt:lpstr>Integral</vt:lpstr>
      <vt:lpstr>Статический анализ для всех и для каждого</vt:lpstr>
      <vt:lpstr>Обо мне</vt:lpstr>
      <vt:lpstr>Я люблю мучить студентов</vt:lpstr>
      <vt:lpstr>ALT+ENTER код ревью</vt:lpstr>
      <vt:lpstr>Что с этим методом не так?</vt:lpstr>
      <vt:lpstr>Что с этим методом не так?</vt:lpstr>
      <vt:lpstr>Идейка про это знает</vt:lpstr>
      <vt:lpstr>PowerPoint Presentation</vt:lpstr>
      <vt:lpstr>Я, статический анализатор</vt:lpstr>
      <vt:lpstr>PowerPoint Presentation</vt:lpstr>
      <vt:lpstr>А как?</vt:lpstr>
      <vt:lpstr>Давайте автоматизируем</vt:lpstr>
      <vt:lpstr>Но есть нюанс(ы)</vt:lpstr>
      <vt:lpstr>Да ладно, что там писать-то!</vt:lpstr>
      <vt:lpstr>PowerPoint Presentation</vt:lpstr>
      <vt:lpstr>РЕГЕКСЫ ДОМА...</vt:lpstr>
      <vt:lpstr>Класс – это дерево</vt:lpstr>
      <vt:lpstr>ФАЙЛ – ЭТО ДЕРЕВО</vt:lpstr>
      <vt:lpstr>МЕТОД – ЭТО ДЕРЕВО</vt:lpstr>
      <vt:lpstr>FOR – ЭТО ДЕРЕВО</vt:lpstr>
      <vt:lpstr>Инспекции</vt:lpstr>
      <vt:lpstr>пишем инспекцию</vt:lpstr>
      <vt:lpstr>FALSE POSITIVE </vt:lpstr>
      <vt:lpstr>FALSE-POSITIVE</vt:lpstr>
      <vt:lpstr>FALSE-POSITIVE</vt:lpstr>
      <vt:lpstr>PowerPoint Presentation</vt:lpstr>
      <vt:lpstr>Стандартные Сайд эФФЕКтЫ</vt:lpstr>
      <vt:lpstr>САЙД-ЭФФЕКТЫ</vt:lpstr>
      <vt:lpstr>САЙД-ЭФФЕКТЫ (IDEA)</vt:lpstr>
      <vt:lpstr>FALSE NEGATIVE</vt:lpstr>
      <vt:lpstr>FALSE Negative</vt:lpstr>
      <vt:lpstr>ДА... (Виды циклов)</vt:lpstr>
      <vt:lpstr>НО СНОВА САЙД-ЭФФЕКТЫ...</vt:lpstr>
      <vt:lpstr>ДА... (цепочка присваиваний)</vt:lpstr>
      <vt:lpstr>НО НУЖНО УЧЕСТЬ МАССИВЫ...</vt:lpstr>
      <vt:lpstr>ДА... (неявный if)</vt:lpstr>
      <vt:lpstr>ДА...(НЕЯВНЫЙ IF)</vt:lpstr>
      <vt:lpstr>НО ЕЩЕ НЕ СДЕЛАНО...</vt:lpstr>
      <vt:lpstr>BIGBRAIN  ИНСПЕКЦИИ</vt:lpstr>
      <vt:lpstr>УдАлять IF целикоМ</vt:lpstr>
      <vt:lpstr>ПЕРЕМЕННАЯ НЕ ИСПОЛЬЗУЕТСЯ</vt:lpstr>
      <vt:lpstr>ПЕРЕМЕННАЯ НЕ ИСПОЛЬЗУЕТСЯ</vt:lpstr>
      <vt:lpstr>ПЕРЕМЕННАЯ НЕ ИСПОЛЬЗУЕТСЯ</vt:lpstr>
      <vt:lpstr>CONTROL FLOW ANALYSIS</vt:lpstr>
      <vt:lpstr>ГДЕ ЕЩЕ СТАТИЧЕСКИЙ АНАЛИЗ</vt:lpstr>
      <vt:lpstr>ИТОГ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Статический анализ для всех и для каждого</dc:title>
  <dc:creator>Sartakov Artemiy</dc:creator>
  <cp:lastModifiedBy>Sartakov Artemiy</cp:lastModifiedBy>
  <cp:revision>99</cp:revision>
  <dcterms:modified xsi:type="dcterms:W3CDTF">2023-02-23T09:23:24Z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(2)s1SH57jWhHOLLqFP7ukymf2/ri1ceTc1B9LzOnveP/SFmh8FtSdEw+0dDRDsBcwdGJi+Xuai
Ym5yc28e/3eIEw6m+OUD5CA1/Nh0e/lEEWe42R0Ib9eKmewOJgpCKMuxRBqeXsheVu1ny4qF
61PhtAsxlF2A7iW56V03JK9pAJHcXjkPRtXVmBK0ZOejSL0lb/LUzynlnwnnlBeXt3P/3Yw4
jE94+lB3XI1ssbdlzu</vt:lpwstr>
  </property>
  <property fmtid="{D5CDD505-2E9C-101B-9397-08002B2CF9AE}" pid="3" name="_2015_ms_pID_7253431">
    <vt:lpwstr>HdiLhAuVP5B7/vINzyHdshASjY9wpTpFHbWNfRLFflm8mZIUXG+Soa
QnSMNajM2Cz4n6BKT7YxHgsHwwNLchzSNlnNFwLnsLasgH8FPb9ubsO6ZT8DuaJc4JmuF4Gz
zelyWZNH7KD52T33YH24q/cba4xW3pi3qQHfbzaERFzVj/rz+Y44gbjYOhMEEaFh9jBwDSmK
Zg5tBJjBvfL21Fe7</vt:lpwstr>
  </property>
</Properties>
</file>